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1"/>
  </p:notesMasterIdLst>
  <p:sldIdLst>
    <p:sldId id="256" r:id="rId2"/>
    <p:sldId id="257" r:id="rId3"/>
    <p:sldId id="258" r:id="rId4"/>
    <p:sldId id="261" r:id="rId5"/>
    <p:sldId id="262" r:id="rId6"/>
    <p:sldId id="264" r:id="rId7"/>
    <p:sldId id="265"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7799" autoAdjust="0"/>
  </p:normalViewPr>
  <p:slideViewPr>
    <p:cSldViewPr snapToGrid="0">
      <p:cViewPr varScale="1">
        <p:scale>
          <a:sx n="59" d="100"/>
          <a:sy n="59" d="100"/>
        </p:scale>
        <p:origin x="93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1FCD9-89AA-4B0F-82C6-8E9E71C7C76D}" type="datetimeFigureOut">
              <a:rPr lang="en-US" smtClean="0"/>
              <a:t>9/14/2020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E5916-B024-4B42-A0CB-F7F64684C63F}" type="slidenum">
              <a:rPr lang="en-US" smtClean="0"/>
              <a:t>‹#›</a:t>
            </a:fld>
            <a:endParaRPr lang="en-US"/>
          </a:p>
        </p:txBody>
      </p:sp>
    </p:spTree>
    <p:extLst>
      <p:ext uri="{BB962C8B-B14F-4D97-AF65-F5344CB8AC3E}">
        <p14:creationId xmlns:p14="http://schemas.microsoft.com/office/powerpoint/2010/main" val="2160477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In today’s world, storytelling is an inherent part of most indigenous cultures. Historic records within cultures include pottery, drawings, paintings, weaving, and other artistic media. The precise interpretation of such records is very significant since they tell the origin of nations, why animals behave in a specific manner, and the origin of cultural traditions. The stories are often told through audio recordings and videos of culture, history, and beliefs. </a:t>
            </a:r>
          </a:p>
          <a:p>
            <a:endParaRPr lang="en-US" dirty="0"/>
          </a:p>
        </p:txBody>
      </p:sp>
      <p:sp>
        <p:nvSpPr>
          <p:cNvPr id="4" name="Slide Number Placeholder 3"/>
          <p:cNvSpPr>
            <a:spLocks noGrp="1"/>
          </p:cNvSpPr>
          <p:nvPr>
            <p:ph type="sldNum" sz="quarter" idx="10"/>
          </p:nvPr>
        </p:nvSpPr>
        <p:spPr/>
        <p:txBody>
          <a:bodyPr/>
          <a:lstStyle/>
          <a:p>
            <a:fld id="{73EE5916-B024-4B42-A0CB-F7F64684C63F}" type="slidenum">
              <a:rPr lang="en-US" smtClean="0"/>
              <a:t>2</a:t>
            </a:fld>
            <a:endParaRPr lang="en-US"/>
          </a:p>
        </p:txBody>
      </p:sp>
    </p:spTree>
    <p:extLst>
      <p:ext uri="{BB962C8B-B14F-4D97-AF65-F5344CB8AC3E}">
        <p14:creationId xmlns:p14="http://schemas.microsoft.com/office/powerpoint/2010/main" val="367549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Lakota tribe is among the native American groups of the Sioux people subcultures. They were traditionally nomadic people. The Lakota preserve cosmic harmony by being at the right place and the right time and performing the appropriate rites. The tribe survived through fishing, hunting, and gathering wild rice. The Lakota considered the Black Hills to be sacred and objected to mining, and they have carried their past through oral tradition for centuries. </a:t>
            </a:r>
          </a:p>
          <a:p>
            <a:endParaRPr lang="en-US" dirty="0"/>
          </a:p>
        </p:txBody>
      </p:sp>
      <p:sp>
        <p:nvSpPr>
          <p:cNvPr id="4" name="Slide Number Placeholder 3"/>
          <p:cNvSpPr>
            <a:spLocks noGrp="1"/>
          </p:cNvSpPr>
          <p:nvPr>
            <p:ph type="sldNum" sz="quarter" idx="10"/>
          </p:nvPr>
        </p:nvSpPr>
        <p:spPr/>
        <p:txBody>
          <a:bodyPr/>
          <a:lstStyle/>
          <a:p>
            <a:fld id="{73EE5916-B024-4B42-A0CB-F7F64684C63F}" type="slidenum">
              <a:rPr lang="en-US" smtClean="0"/>
              <a:t>3</a:t>
            </a:fld>
            <a:endParaRPr lang="en-US"/>
          </a:p>
        </p:txBody>
      </p:sp>
    </p:spTree>
    <p:extLst>
      <p:ext uri="{BB962C8B-B14F-4D97-AF65-F5344CB8AC3E}">
        <p14:creationId xmlns:p14="http://schemas.microsoft.com/office/powerpoint/2010/main" val="2072562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traditional homeland of the Lakota is thought to be the Black Hills between Wyoming and South Dakota. The tribe is also believed to have lived in the region around Lake Superior in the early 16th century. The Lakota originated from the lower Mississippi and relocated to Ohio Valley. The conflicts with </a:t>
            </a:r>
            <a:r>
              <a:rPr lang="en-US" sz="1200" dirty="0" err="1" smtClean="0">
                <a:latin typeface="Times New Roman" panose="02020603050405020304" pitchFamily="18" charset="0"/>
                <a:cs typeface="Times New Roman" panose="02020603050405020304" pitchFamily="18" charset="0"/>
              </a:rPr>
              <a:t>Anishnaabe</a:t>
            </a:r>
            <a:r>
              <a:rPr lang="en-US" sz="1200" dirty="0" smtClean="0">
                <a:latin typeface="Times New Roman" panose="02020603050405020304" pitchFamily="18" charset="0"/>
                <a:cs typeface="Times New Roman" panose="02020603050405020304" pitchFamily="18" charset="0"/>
              </a:rPr>
              <a:t> and Cree tribes pushed the Lakota to the Great Plains in the west. Most </a:t>
            </a:r>
            <a:r>
              <a:rPr lang="en-US" sz="1200" dirty="0" err="1" smtClean="0">
                <a:latin typeface="Times New Roman" panose="02020603050405020304" pitchFamily="18" charset="0"/>
                <a:cs typeface="Times New Roman" panose="02020603050405020304" pitchFamily="18" charset="0"/>
              </a:rPr>
              <a:t>Lakotas</a:t>
            </a:r>
            <a:r>
              <a:rPr lang="en-US" sz="1200" dirty="0" smtClean="0">
                <a:latin typeface="Times New Roman" panose="02020603050405020304" pitchFamily="18" charset="0"/>
                <a:cs typeface="Times New Roman" panose="02020603050405020304" pitchFamily="18" charset="0"/>
              </a:rPr>
              <a:t> live in Rapid city and small towns in the Black Hills. </a:t>
            </a:r>
          </a:p>
          <a:p>
            <a:endParaRPr lang="en-US" dirty="0"/>
          </a:p>
        </p:txBody>
      </p:sp>
      <p:sp>
        <p:nvSpPr>
          <p:cNvPr id="4" name="Slide Number Placeholder 3"/>
          <p:cNvSpPr>
            <a:spLocks noGrp="1"/>
          </p:cNvSpPr>
          <p:nvPr>
            <p:ph type="sldNum" sz="quarter" idx="10"/>
          </p:nvPr>
        </p:nvSpPr>
        <p:spPr/>
        <p:txBody>
          <a:bodyPr/>
          <a:lstStyle/>
          <a:p>
            <a:fld id="{73EE5916-B024-4B42-A0CB-F7F64684C63F}" type="slidenum">
              <a:rPr lang="en-US" smtClean="0"/>
              <a:t>4</a:t>
            </a:fld>
            <a:endParaRPr lang="en-US"/>
          </a:p>
        </p:txBody>
      </p:sp>
    </p:spTree>
    <p:extLst>
      <p:ext uri="{BB962C8B-B14F-4D97-AF65-F5344CB8AC3E}">
        <p14:creationId xmlns:p14="http://schemas.microsoft.com/office/powerpoint/2010/main" val="3168943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A significant theme in the Lakota tribe is the connection between the people and the land. Individual and tribal identity is linked with the land and heroes of the tribe. Themes among Lakota women include the formation and reclamation of identity and the intersection of politics, identity, and justice.  Besides, learning about the earth's ways, how to walk on it, and praying is a significant theme in the Lakota tribe. The theme of war and oppression is also evident among the Lakota as they defended their land against the administration and protected the sacred Black Hills.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3EE5916-B024-4B42-A0CB-F7F64684C63F}" type="slidenum">
              <a:rPr lang="en-US" smtClean="0"/>
              <a:t>5</a:t>
            </a:fld>
            <a:endParaRPr lang="en-US"/>
          </a:p>
        </p:txBody>
      </p:sp>
    </p:spTree>
    <p:extLst>
      <p:ext uri="{BB962C8B-B14F-4D97-AF65-F5344CB8AC3E}">
        <p14:creationId xmlns:p14="http://schemas.microsoft.com/office/powerpoint/2010/main" val="2274912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Lakota art included information from the 1890 Ghost Dance, which significantly influenced leather bead shirt design. Women were known for their beadwork and quill while men painted beautiful images on cured buffalo hides. Decorated hide shirts were symbols of bravery earned through battle. Men used animal and human images to show history, war, and hunts, while women painted colorful geometric designs.</a:t>
            </a:r>
          </a:p>
          <a:p>
            <a:endParaRPr lang="en-US" dirty="0"/>
          </a:p>
        </p:txBody>
      </p:sp>
      <p:sp>
        <p:nvSpPr>
          <p:cNvPr id="4" name="Slide Number Placeholder 3"/>
          <p:cNvSpPr>
            <a:spLocks noGrp="1"/>
          </p:cNvSpPr>
          <p:nvPr>
            <p:ph type="sldNum" sz="quarter" idx="10"/>
          </p:nvPr>
        </p:nvSpPr>
        <p:spPr/>
        <p:txBody>
          <a:bodyPr/>
          <a:lstStyle/>
          <a:p>
            <a:fld id="{73EE5916-B024-4B42-A0CB-F7F64684C63F}" type="slidenum">
              <a:rPr lang="en-US" smtClean="0"/>
              <a:t>6</a:t>
            </a:fld>
            <a:endParaRPr lang="en-US"/>
          </a:p>
        </p:txBody>
      </p:sp>
    </p:spTree>
    <p:extLst>
      <p:ext uri="{BB962C8B-B14F-4D97-AF65-F5344CB8AC3E}">
        <p14:creationId xmlns:p14="http://schemas.microsoft.com/office/powerpoint/2010/main" val="2817791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 Lakota believe that all things possess a spirit, and there is an existence of an afterlife. Besides, they think that the rock, </a:t>
            </a:r>
            <a:r>
              <a:rPr lang="en-US" sz="1200" dirty="0" err="1" smtClean="0">
                <a:latin typeface="Times New Roman" panose="02020603050405020304" pitchFamily="18" charset="0"/>
                <a:cs typeface="Times New Roman" panose="02020603050405020304" pitchFamily="18" charset="0"/>
              </a:rPr>
              <a:t>Inyan</a:t>
            </a:r>
            <a:r>
              <a:rPr lang="en-US" sz="1200" dirty="0" smtClean="0">
                <a:latin typeface="Times New Roman" panose="02020603050405020304" pitchFamily="18" charset="0"/>
                <a:cs typeface="Times New Roman" panose="02020603050405020304" pitchFamily="18" charset="0"/>
              </a:rPr>
              <a:t>, was omnipresent and created and controlled the earth through his power. Also, the adventures of </a:t>
            </a:r>
            <a:r>
              <a:rPr lang="en-US" sz="1200" dirty="0" err="1" smtClean="0">
                <a:latin typeface="Times New Roman" panose="02020603050405020304" pitchFamily="18" charset="0"/>
                <a:cs typeface="Times New Roman" panose="02020603050405020304" pitchFamily="18" charset="0"/>
              </a:rPr>
              <a:t>Iktopmi</a:t>
            </a:r>
            <a:r>
              <a:rPr lang="en-US" sz="1200" dirty="0" smtClean="0">
                <a:latin typeface="Times New Roman" panose="02020603050405020304" pitchFamily="18" charset="0"/>
                <a:cs typeface="Times New Roman" panose="02020603050405020304" pitchFamily="18" charset="0"/>
              </a:rPr>
              <a:t>, the trickster spider deity, is among the well-known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stories from Lakota mythology.  Additionally, the slaying of </a:t>
            </a:r>
            <a:r>
              <a:rPr lang="en-US" sz="1200" dirty="0" err="1" smtClean="0">
                <a:latin typeface="Times New Roman" panose="02020603050405020304" pitchFamily="18" charset="0"/>
                <a:cs typeface="Times New Roman" panose="02020603050405020304" pitchFamily="18" charset="0"/>
              </a:rPr>
              <a:t>Unhcegila</a:t>
            </a:r>
            <a:r>
              <a:rPr lang="en-US" sz="1200" dirty="0" smtClean="0">
                <a:latin typeface="Times New Roman" panose="02020603050405020304" pitchFamily="18" charset="0"/>
                <a:cs typeface="Times New Roman" panose="02020603050405020304" pitchFamily="18" charset="0"/>
              </a:rPr>
              <a:t>, a serpent monster that wrecked disorder upon the land and killed those who stumbled upon her, is a recognized myth among the Lakota. The Lakota believe that an individual’s life will go to a happy hunting place after death, where there are plenty of animals to hunt than in the living world.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3EE5916-B024-4B42-A0CB-F7F64684C63F}" type="slidenum">
              <a:rPr lang="en-US" smtClean="0"/>
              <a:t>7</a:t>
            </a:fld>
            <a:endParaRPr lang="en-US"/>
          </a:p>
        </p:txBody>
      </p:sp>
    </p:spTree>
    <p:extLst>
      <p:ext uri="{BB962C8B-B14F-4D97-AF65-F5344CB8AC3E}">
        <p14:creationId xmlns:p14="http://schemas.microsoft.com/office/powerpoint/2010/main" val="803812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From the Lakota story, people can learn that oppressed individuals forced out of their land maintain a connection with their native homeland. Relating to culture is an effective way of ensuring that people hold and hunt down knowledge. Morals and ethics are significant aspects in every tribe. Tribes maintain their myths, tribe origin, and beliefs for one generation to another. Tribes need to preserve their culture since it plays a significant cultural and educational role to the natives. </a:t>
            </a:r>
          </a:p>
          <a:p>
            <a:endParaRPr lang="en-US" dirty="0"/>
          </a:p>
        </p:txBody>
      </p:sp>
      <p:sp>
        <p:nvSpPr>
          <p:cNvPr id="4" name="Slide Number Placeholder 3"/>
          <p:cNvSpPr>
            <a:spLocks noGrp="1"/>
          </p:cNvSpPr>
          <p:nvPr>
            <p:ph type="sldNum" sz="quarter" idx="10"/>
          </p:nvPr>
        </p:nvSpPr>
        <p:spPr/>
        <p:txBody>
          <a:bodyPr/>
          <a:lstStyle/>
          <a:p>
            <a:fld id="{73EE5916-B024-4B42-A0CB-F7F64684C63F}" type="slidenum">
              <a:rPr lang="en-US" smtClean="0"/>
              <a:t>8</a:t>
            </a:fld>
            <a:endParaRPr lang="en-US"/>
          </a:p>
        </p:txBody>
      </p:sp>
    </p:spTree>
    <p:extLst>
      <p:ext uri="{BB962C8B-B14F-4D97-AF65-F5344CB8AC3E}">
        <p14:creationId xmlns:p14="http://schemas.microsoft.com/office/powerpoint/2010/main" val="779254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9E548E-4237-4A91-9200-2A799C6FB1C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9ED5B-F2A1-4547-A051-F2653E9D9C7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69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9E548E-4237-4A91-9200-2A799C6FB1C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385827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9E548E-4237-4A91-9200-2A799C6FB1C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9ED5B-F2A1-4547-A051-F2653E9D9C7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2945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A9E548E-4237-4A91-9200-2A799C6FB1CD}"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343270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A9E548E-4237-4A91-9200-2A799C6FB1CD}" type="datetimeFigureOut">
              <a:rPr lang="en-US" smtClean="0"/>
              <a:t>9/14/2020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3355252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A9E548E-4237-4A91-9200-2A799C6FB1CD}" type="datetimeFigureOut">
              <a:rPr lang="en-US" smtClean="0"/>
              <a:t>9/14/2020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891496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A9E548E-4237-4A91-9200-2A799C6FB1CD}" type="datetimeFigureOut">
              <a:rPr lang="en-US" smtClean="0"/>
              <a:t>9/14/2020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2371966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A9E548E-4237-4A91-9200-2A799C6FB1CD}" type="datetimeFigureOut">
              <a:rPr lang="en-US" smtClean="0"/>
              <a:t>9/14/2020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F29ED5B-F2A1-4547-A051-F2653E9D9C78}" type="slidenum">
              <a:rPr lang="en-US" smtClean="0"/>
              <a:t>‹#›</a:t>
            </a:fld>
            <a:endParaRPr lang="en-US"/>
          </a:p>
        </p:txBody>
      </p:sp>
    </p:spTree>
    <p:extLst>
      <p:ext uri="{BB962C8B-B14F-4D97-AF65-F5344CB8AC3E}">
        <p14:creationId xmlns:p14="http://schemas.microsoft.com/office/powerpoint/2010/main" val="1509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9E548E-4237-4A91-9200-2A799C6FB1CD}"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306834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9E548E-4237-4A91-9200-2A799C6FB1C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97838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9E548E-4237-4A91-9200-2A799C6FB1CD}"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29ED5B-F2A1-4547-A051-F2653E9D9C78}" type="slidenum">
              <a:rPr lang="en-US" smtClean="0"/>
              <a:t>‹#›</a:t>
            </a:fld>
            <a:endParaRPr lang="en-US"/>
          </a:p>
        </p:txBody>
      </p:sp>
    </p:spTree>
    <p:extLst>
      <p:ext uri="{BB962C8B-B14F-4D97-AF65-F5344CB8AC3E}">
        <p14:creationId xmlns:p14="http://schemas.microsoft.com/office/powerpoint/2010/main" val="606111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A9E548E-4237-4A91-9200-2A799C6FB1CD}" type="datetimeFigureOut">
              <a:rPr lang="en-US" smtClean="0"/>
              <a:t>9/14/2020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F29ED5B-F2A1-4547-A051-F2653E9D9C7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36596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Creation Myth and Artwork in Native American Storytelling </a:t>
            </a:r>
            <a:endParaRPr lang="en-US" dirty="0"/>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Student’s Name </a:t>
            </a:r>
          </a:p>
          <a:p>
            <a:r>
              <a:rPr lang="en-US" dirty="0" smtClean="0">
                <a:latin typeface="Times New Roman" panose="02020603050405020304" pitchFamily="18" charset="0"/>
                <a:cs typeface="Times New Roman" panose="02020603050405020304" pitchFamily="18" charset="0"/>
              </a:rPr>
              <a:t>Institution Affiliation</a:t>
            </a:r>
          </a:p>
        </p:txBody>
      </p:sp>
    </p:spTree>
    <p:extLst>
      <p:ext uri="{BB962C8B-B14F-4D97-AF65-F5344CB8AC3E}">
        <p14:creationId xmlns:p14="http://schemas.microsoft.com/office/powerpoint/2010/main" val="395960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a:t>
            </a:r>
            <a:r>
              <a:rPr lang="en-US" sz="4000" dirty="0" smtClean="0">
                <a:latin typeface="Times New Roman" panose="02020603050405020304" pitchFamily="18" charset="0"/>
                <a:cs typeface="Times New Roman" panose="02020603050405020304" pitchFamily="18" charset="0"/>
              </a:rPr>
              <a:t> </a:t>
            </a:r>
            <a:endParaRPr lang="en-US" dirty="0"/>
          </a:p>
        </p:txBody>
      </p:sp>
      <p:sp>
        <p:nvSpPr>
          <p:cNvPr id="3" name="Content Placeholder 2"/>
          <p:cNvSpPr>
            <a:spLocks noGrp="1"/>
          </p:cNvSpPr>
          <p:nvPr>
            <p:ph idx="1"/>
          </p:nvPr>
        </p:nvSpPr>
        <p:spPr>
          <a:xfrm>
            <a:off x="838200" y="1825625"/>
            <a:ext cx="6123039" cy="4351338"/>
          </a:xfrm>
        </p:spPr>
        <p:txBody>
          <a:bodyPr>
            <a:normAutofit/>
          </a:bodyPr>
          <a:lstStyle/>
          <a:p>
            <a:pPr marL="171450" indent="-171450">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Storytelling is an inherent part of most indigenous cultures today. </a:t>
            </a:r>
          </a:p>
          <a:p>
            <a:pPr marL="171450" indent="-171450">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Historic records within tribal cultures include pottery, drawings paintings, weaving and other artistic medium.</a:t>
            </a:r>
          </a:p>
          <a:p>
            <a:pPr marL="171450" indent="-171450">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It is significant for individuals to interpret the records correctly.</a:t>
            </a:r>
          </a:p>
          <a:p>
            <a:pPr marL="171450" indent="-171450">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stories tell about the origin of nations, why animals behave in a certain manner and how cultural traditions originated.</a:t>
            </a:r>
          </a:p>
          <a:p>
            <a:pPr marL="171450" indent="-171450">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Stories are often told through audio recordings and video.</a:t>
            </a:r>
          </a:p>
        </p:txBody>
      </p:sp>
      <p:pic>
        <p:nvPicPr>
          <p:cNvPr id="4" name="Picture 3"/>
          <p:cNvPicPr>
            <a:picLocks noChangeAspect="1"/>
          </p:cNvPicPr>
          <p:nvPr/>
        </p:nvPicPr>
        <p:blipFill>
          <a:blip r:embed="rId3"/>
          <a:stretch>
            <a:fillRect/>
          </a:stretch>
        </p:blipFill>
        <p:spPr>
          <a:xfrm>
            <a:off x="6961239" y="1825625"/>
            <a:ext cx="3819056" cy="4351338"/>
          </a:xfrm>
          <a:prstGeom prst="rect">
            <a:avLst/>
          </a:prstGeom>
        </p:spPr>
      </p:pic>
    </p:spTree>
    <p:extLst>
      <p:ext uri="{BB962C8B-B14F-4D97-AF65-F5344CB8AC3E}">
        <p14:creationId xmlns:p14="http://schemas.microsoft.com/office/powerpoint/2010/main" val="204786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Lakota Tribe</a:t>
            </a:r>
            <a:endParaRPr lang="en-US" dirty="0"/>
          </a:p>
        </p:txBody>
      </p:sp>
      <p:sp>
        <p:nvSpPr>
          <p:cNvPr id="3" name="Content Placeholder 2"/>
          <p:cNvSpPr>
            <a:spLocks noGrp="1"/>
          </p:cNvSpPr>
          <p:nvPr>
            <p:ph idx="1"/>
          </p:nvPr>
        </p:nvSpPr>
        <p:spPr>
          <a:xfrm>
            <a:off x="838200" y="1825625"/>
            <a:ext cx="6506497"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Lakota tribe is a native American group among the subcultures of Sioux people.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were traditionally nomadic people.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preserve cosmic harmony by being at the right pace at the right time and performing the appropriate rites.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survived through fishing, hunting and gathering wild rice.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considered the Black Hills to be sacred and objected to mining.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344697" y="1825625"/>
            <a:ext cx="3515808" cy="4351338"/>
          </a:xfrm>
          <a:prstGeom prst="rect">
            <a:avLst/>
          </a:prstGeom>
        </p:spPr>
      </p:pic>
    </p:spTree>
    <p:extLst>
      <p:ext uri="{BB962C8B-B14F-4D97-AF65-F5344CB8AC3E}">
        <p14:creationId xmlns:p14="http://schemas.microsoft.com/office/powerpoint/2010/main" val="419294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Geography of the Lakota Tribe</a:t>
            </a:r>
            <a:endParaRPr lang="en-US" dirty="0"/>
          </a:p>
        </p:txBody>
      </p:sp>
      <p:sp>
        <p:nvSpPr>
          <p:cNvPr id="3" name="Content Placeholder 2"/>
          <p:cNvSpPr>
            <a:spLocks noGrp="1"/>
          </p:cNvSpPr>
          <p:nvPr>
            <p:ph idx="1"/>
          </p:nvPr>
        </p:nvSpPr>
        <p:spPr>
          <a:xfrm>
            <a:off x="838200" y="1825625"/>
            <a:ext cx="6506497"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traditional homeland of the Lakota is the Black Hills between Wyoming and South Dakota (</a:t>
            </a:r>
            <a:r>
              <a:rPr lang="fr-FR" dirty="0" err="1" smtClean="0">
                <a:latin typeface="Times New Roman" panose="02020603050405020304" pitchFamily="18" charset="0"/>
                <a:cs typeface="Times New Roman" panose="02020603050405020304" pitchFamily="18" charset="0"/>
              </a:rPr>
              <a:t>Twenter</a:t>
            </a:r>
            <a:r>
              <a:rPr lang="fr-FR" dirty="0" smtClean="0">
                <a:latin typeface="Times New Roman" panose="02020603050405020304" pitchFamily="18" charset="0"/>
                <a:cs typeface="Times New Roman" panose="02020603050405020304" pitchFamily="18" charset="0"/>
              </a:rPr>
              <a:t>, B. J. (2016</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also lived in the region around Lake Superior in the early 16</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century.</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originated from lower Mississippi river and relocated to Ohio Valley.</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Most Lakota live in Rapid city, and other small towns in Metro Denver and Black Hills.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Conflicts with Cree and </a:t>
            </a:r>
            <a:r>
              <a:rPr lang="en-US" dirty="0" err="1" smtClean="0">
                <a:latin typeface="Times New Roman" panose="02020603050405020304" pitchFamily="18" charset="0"/>
                <a:cs typeface="Times New Roman" panose="02020603050405020304" pitchFamily="18" charset="0"/>
              </a:rPr>
              <a:t>Anishnaabe</a:t>
            </a:r>
            <a:r>
              <a:rPr lang="en-US" dirty="0" smtClean="0">
                <a:latin typeface="Times New Roman" panose="02020603050405020304" pitchFamily="18" charset="0"/>
                <a:cs typeface="Times New Roman" panose="02020603050405020304" pitchFamily="18" charset="0"/>
              </a:rPr>
              <a:t>  pushed the Lakota to the Great plains in the west. </a:t>
            </a:r>
          </a:p>
        </p:txBody>
      </p:sp>
      <p:pic>
        <p:nvPicPr>
          <p:cNvPr id="4" name="Picture 3"/>
          <p:cNvPicPr>
            <a:picLocks noChangeAspect="1"/>
          </p:cNvPicPr>
          <p:nvPr/>
        </p:nvPicPr>
        <p:blipFill>
          <a:blip r:embed="rId3"/>
          <a:stretch>
            <a:fillRect/>
          </a:stretch>
        </p:blipFill>
        <p:spPr>
          <a:xfrm>
            <a:off x="7344697" y="1825625"/>
            <a:ext cx="3420152" cy="4351338"/>
          </a:xfrm>
          <a:prstGeom prst="rect">
            <a:avLst/>
          </a:prstGeom>
        </p:spPr>
      </p:pic>
    </p:spTree>
    <p:extLst>
      <p:ext uri="{BB962C8B-B14F-4D97-AF65-F5344CB8AC3E}">
        <p14:creationId xmlns:p14="http://schemas.microsoft.com/office/powerpoint/2010/main" val="4292792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Themes in Lakota Tribe</a:t>
            </a:r>
            <a:endParaRPr lang="en-US" dirty="0"/>
          </a:p>
        </p:txBody>
      </p:sp>
      <p:sp>
        <p:nvSpPr>
          <p:cNvPr id="3" name="Content Placeholder 2"/>
          <p:cNvSpPr>
            <a:spLocks noGrp="1"/>
          </p:cNvSpPr>
          <p:nvPr>
            <p:ph idx="1"/>
          </p:nvPr>
        </p:nvSpPr>
        <p:spPr>
          <a:xfrm>
            <a:off x="838200" y="1825625"/>
            <a:ext cx="6359013"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A significant theme in the Lakota stories is the link between people and land.</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Individual and tribal identity is often associated with the land and the heroes in the tribe.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themes in Lakota woman are the formation and reclamation of identity and intersection of politics, identity and justice.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Also, an important theme among the Lakota is learning the ways of the earth, how to walk on the earth and how to pray.</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theme of war and oppression is also evident among the Lakota.</a:t>
            </a:r>
          </a:p>
        </p:txBody>
      </p:sp>
      <p:pic>
        <p:nvPicPr>
          <p:cNvPr id="4" name="Picture 3"/>
          <p:cNvPicPr>
            <a:picLocks noChangeAspect="1"/>
          </p:cNvPicPr>
          <p:nvPr/>
        </p:nvPicPr>
        <p:blipFill>
          <a:blip r:embed="rId3"/>
          <a:stretch>
            <a:fillRect/>
          </a:stretch>
        </p:blipFill>
        <p:spPr>
          <a:xfrm>
            <a:off x="7197213" y="1825625"/>
            <a:ext cx="3936008" cy="4351338"/>
          </a:xfrm>
          <a:prstGeom prst="rect">
            <a:avLst/>
          </a:prstGeom>
        </p:spPr>
      </p:pic>
    </p:spTree>
    <p:extLst>
      <p:ext uri="{BB962C8B-B14F-4D97-AF65-F5344CB8AC3E}">
        <p14:creationId xmlns:p14="http://schemas.microsoft.com/office/powerpoint/2010/main" val="1195023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Artwork Among Lakota</a:t>
            </a:r>
            <a:endParaRPr lang="en-US" dirty="0"/>
          </a:p>
        </p:txBody>
      </p:sp>
      <p:sp>
        <p:nvSpPr>
          <p:cNvPr id="3" name="Content Placeholder 2"/>
          <p:cNvSpPr>
            <a:spLocks noGrp="1"/>
          </p:cNvSpPr>
          <p:nvPr>
            <p:ph idx="1"/>
          </p:nvPr>
        </p:nvSpPr>
        <p:spPr>
          <a:xfrm>
            <a:off x="838200" y="1825625"/>
            <a:ext cx="6123039"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Lakota art include information from the Ghost Dance of 1890 which greatly influenced leather bead shirt design.</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Women were known for their quill and beadwork (Monahan, 2018).</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Men were known for painting beautiful images on cured buffalo hides.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Decorated hide shirts were symbols of bravery earned through war.</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Men used animal and human images to show hunts, battles and tribal history (Monahan, 2018). Women painted colorful geometric designs.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961239" y="1690688"/>
            <a:ext cx="3674677" cy="4486275"/>
          </a:xfrm>
          <a:prstGeom prst="rect">
            <a:avLst/>
          </a:prstGeom>
        </p:spPr>
      </p:pic>
    </p:spTree>
    <p:extLst>
      <p:ext uri="{BB962C8B-B14F-4D97-AF65-F5344CB8AC3E}">
        <p14:creationId xmlns:p14="http://schemas.microsoft.com/office/powerpoint/2010/main" val="2310575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Lakota Mythology </a:t>
            </a:r>
            <a:endParaRPr lang="en-US" dirty="0"/>
          </a:p>
        </p:txBody>
      </p:sp>
      <p:sp>
        <p:nvSpPr>
          <p:cNvPr id="3" name="Content Placeholder 2"/>
          <p:cNvSpPr>
            <a:spLocks noGrp="1"/>
          </p:cNvSpPr>
          <p:nvPr>
            <p:ph idx="1"/>
          </p:nvPr>
        </p:nvSpPr>
        <p:spPr>
          <a:xfrm>
            <a:off x="838200" y="1825625"/>
            <a:ext cx="7096432"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exploits of </a:t>
            </a:r>
            <a:r>
              <a:rPr lang="en-US" i="1" dirty="0" err="1" smtClean="0">
                <a:latin typeface="Times New Roman" panose="02020603050405020304" pitchFamily="18" charset="0"/>
                <a:cs typeface="Times New Roman" panose="02020603050405020304" pitchFamily="18" charset="0"/>
              </a:rPr>
              <a:t>Iktomi</a:t>
            </a:r>
            <a:r>
              <a:rPr lang="en-US" dirty="0" smtClean="0">
                <a:latin typeface="Times New Roman" panose="02020603050405020304" pitchFamily="18" charset="0"/>
                <a:cs typeface="Times New Roman" panose="02020603050405020304" pitchFamily="18" charset="0"/>
              </a:rPr>
              <a:t>, the fraud spider deity,  is among the well-known stories from Lakota folklore.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slaying of </a:t>
            </a:r>
            <a:r>
              <a:rPr lang="en-US" i="1" dirty="0" err="1" smtClean="0">
                <a:latin typeface="Times New Roman" panose="02020603050405020304" pitchFamily="18" charset="0"/>
                <a:cs typeface="Times New Roman" panose="02020603050405020304" pitchFamily="18" charset="0"/>
              </a:rPr>
              <a:t>Unhcegila</a:t>
            </a:r>
            <a:r>
              <a:rPr lang="en-US" dirty="0" smtClean="0">
                <a:latin typeface="Times New Roman" panose="02020603050405020304" pitchFamily="18" charset="0"/>
                <a:cs typeface="Times New Roman" panose="02020603050405020304" pitchFamily="18" charset="0"/>
              </a:rPr>
              <a:t> , a serpent monster who wrecked havoc upon the land and killed those who stumbled upon her is also a recognized myth among the Lakota.</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Lakota consider the Rock , </a:t>
            </a:r>
            <a:r>
              <a:rPr lang="en-US" i="1" dirty="0" err="1" smtClean="0">
                <a:latin typeface="Times New Roman" panose="02020603050405020304" pitchFamily="18" charset="0"/>
                <a:cs typeface="Times New Roman" panose="02020603050405020304" pitchFamily="18" charset="0"/>
              </a:rPr>
              <a:t>Inyan</a:t>
            </a:r>
            <a:r>
              <a:rPr lang="en-US" dirty="0" smtClean="0">
                <a:latin typeface="Times New Roman" panose="02020603050405020304" pitchFamily="18" charset="0"/>
                <a:cs typeface="Times New Roman" panose="02020603050405020304" pitchFamily="18" charset="0"/>
              </a:rPr>
              <a:t> , to be omnipresent and the maker of earth.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trust that everything has a spirit and an afterlife exists after one is dead.</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They believe that an individuals life will go to a happy hunting ground, with plenty of animals to hunt than in the living world. </a:t>
            </a:r>
          </a:p>
        </p:txBody>
      </p:sp>
      <p:pic>
        <p:nvPicPr>
          <p:cNvPr id="4" name="Picture 3"/>
          <p:cNvPicPr>
            <a:picLocks noChangeAspect="1"/>
          </p:cNvPicPr>
          <p:nvPr/>
        </p:nvPicPr>
        <p:blipFill>
          <a:blip r:embed="rId3"/>
          <a:stretch>
            <a:fillRect/>
          </a:stretch>
        </p:blipFill>
        <p:spPr>
          <a:xfrm>
            <a:off x="7934632" y="1825625"/>
            <a:ext cx="3022126" cy="4351338"/>
          </a:xfrm>
          <a:prstGeom prst="rect">
            <a:avLst/>
          </a:prstGeom>
        </p:spPr>
      </p:pic>
    </p:spTree>
    <p:extLst>
      <p:ext uri="{BB962C8B-B14F-4D97-AF65-F5344CB8AC3E}">
        <p14:creationId xmlns:p14="http://schemas.microsoft.com/office/powerpoint/2010/main" val="297190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Lessons Portrayed by the Lakota Story </a:t>
            </a:r>
            <a:endParaRPr lang="en-US" dirty="0"/>
          </a:p>
        </p:txBody>
      </p:sp>
      <p:sp>
        <p:nvSpPr>
          <p:cNvPr id="3" name="Content Placeholder 2"/>
          <p:cNvSpPr>
            <a:spLocks noGrp="1"/>
          </p:cNvSpPr>
          <p:nvPr>
            <p:ph idx="1"/>
          </p:nvPr>
        </p:nvSpPr>
        <p:spPr>
          <a:xfrm>
            <a:off x="838200" y="1825625"/>
            <a:ext cx="6064045" cy="4351338"/>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Oppressed individuals who were forced away from their land maintained connection with their native homeland.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Relating to culture ensures that individuals maintain and hunt down knowledge.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Morals and ethics are a significant aspect in every tribe.</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Tribes maintain their beliefs, tribe origin and myths from one generation to another.</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It is significant to preserve the culture of a tribe since it plays an essential cultural and educational role to the natives. </a:t>
            </a:r>
          </a:p>
        </p:txBody>
      </p:sp>
      <p:pic>
        <p:nvPicPr>
          <p:cNvPr id="4" name="Picture 3"/>
          <p:cNvPicPr>
            <a:picLocks noChangeAspect="1"/>
          </p:cNvPicPr>
          <p:nvPr/>
        </p:nvPicPr>
        <p:blipFill>
          <a:blip r:embed="rId3"/>
          <a:stretch>
            <a:fillRect/>
          </a:stretch>
        </p:blipFill>
        <p:spPr>
          <a:xfrm>
            <a:off x="6902245" y="1825625"/>
            <a:ext cx="4247018" cy="4351338"/>
          </a:xfrm>
          <a:prstGeom prst="rect">
            <a:avLst/>
          </a:prstGeom>
        </p:spPr>
      </p:pic>
    </p:spTree>
    <p:extLst>
      <p:ext uri="{BB962C8B-B14F-4D97-AF65-F5344CB8AC3E}">
        <p14:creationId xmlns:p14="http://schemas.microsoft.com/office/powerpoint/2010/main" val="552269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Monahan, K. L. (2018). Collecting During the Indian Craze: Analyzing the Harry L. George Collection of Native American 	Art.</a:t>
            </a:r>
          </a:p>
          <a:p>
            <a:r>
              <a:rPr lang="fr-FR" dirty="0" err="1" smtClean="0">
                <a:latin typeface="Times New Roman" panose="02020603050405020304" pitchFamily="18" charset="0"/>
                <a:cs typeface="Times New Roman" panose="02020603050405020304" pitchFamily="18" charset="0"/>
              </a:rPr>
              <a:t>Twenter</a:t>
            </a:r>
            <a:r>
              <a:rPr lang="fr-FR" dirty="0" smtClean="0">
                <a:latin typeface="Times New Roman" panose="02020603050405020304" pitchFamily="18" charset="0"/>
                <a:cs typeface="Times New Roman" panose="02020603050405020304" pitchFamily="18" charset="0"/>
              </a:rPr>
              <a:t>, B. J. (2016). </a:t>
            </a:r>
            <a:r>
              <a:rPr lang="fr-FR" dirty="0" err="1" smtClean="0">
                <a:latin typeface="Times New Roman" panose="02020603050405020304" pitchFamily="18" charset="0"/>
                <a:cs typeface="Times New Roman" panose="02020603050405020304" pitchFamily="18" charset="0"/>
              </a:rPr>
              <a:t>Lakota</a:t>
            </a:r>
            <a:r>
              <a:rPr lang="fr-FR" dirty="0" smtClean="0">
                <a:latin typeface="Times New Roman" panose="02020603050405020304" pitchFamily="18" charset="0"/>
                <a:cs typeface="Times New Roman" panose="02020603050405020304" pitchFamily="18" charset="0"/>
              </a:rPr>
              <a:t> Emergence. </a:t>
            </a:r>
            <a:r>
              <a:rPr lang="fr-FR" i="1" dirty="0" err="1" smtClean="0">
                <a:latin typeface="Times New Roman" panose="02020603050405020304" pitchFamily="18" charset="0"/>
                <a:cs typeface="Times New Roman" panose="02020603050405020304" pitchFamily="18" charset="0"/>
              </a:rPr>
              <a:t>Transmotion</a:t>
            </a:r>
            <a:r>
              <a:rPr lang="fr-FR" dirty="0" smtClean="0">
                <a:latin typeface="Times New Roman" panose="02020603050405020304" pitchFamily="18" charset="0"/>
                <a:cs typeface="Times New Roman" panose="02020603050405020304" pitchFamily="18" charset="0"/>
              </a:rPr>
              <a:t>, </a:t>
            </a:r>
            <a:r>
              <a:rPr lang="fr-FR" i="1" dirty="0" smtClean="0">
                <a:latin typeface="Times New Roman" panose="02020603050405020304" pitchFamily="18" charset="0"/>
                <a:cs typeface="Times New Roman" panose="02020603050405020304" pitchFamily="18" charset="0"/>
              </a:rPr>
              <a:t>2</a:t>
            </a:r>
            <a:r>
              <a:rPr lang="fr-FR" dirty="0" smtClean="0">
                <a:latin typeface="Times New Roman" panose="02020603050405020304" pitchFamily="18" charset="0"/>
                <a:cs typeface="Times New Roman" panose="02020603050405020304" pitchFamily="18" charset="0"/>
              </a:rPr>
              <a:t>(1&amp;2), 180-180.</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30409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1280</Words>
  <Application>Microsoft Office PowerPoint</Application>
  <PresentationFormat>Widescreen</PresentationFormat>
  <Paragraphs>62</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Times New Roman</vt:lpstr>
      <vt:lpstr>Wingdings</vt:lpstr>
      <vt:lpstr>Retrospect</vt:lpstr>
      <vt:lpstr>Creation Myth and Artwork in Native American Storytelling </vt:lpstr>
      <vt:lpstr>Introduction </vt:lpstr>
      <vt:lpstr>Lakota Tribe</vt:lpstr>
      <vt:lpstr>Geography of the Lakota Tribe</vt:lpstr>
      <vt:lpstr>Themes in Lakota Tribe</vt:lpstr>
      <vt:lpstr>Artwork Among Lakota</vt:lpstr>
      <vt:lpstr>Lakota Mythology </vt:lpstr>
      <vt:lpstr>Lessons Portrayed by the Lakota Story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Creation Myth and Artwork in Native American Storytelling </dc:title>
  <dc:creator>user</dc:creator>
  <cp:lastModifiedBy>user</cp:lastModifiedBy>
  <cp:revision>1</cp:revision>
  <dcterms:created xsi:type="dcterms:W3CDTF">2020-09-14T13:09:46Z</dcterms:created>
  <dcterms:modified xsi:type="dcterms:W3CDTF">2020-09-14T13:10:21Z</dcterms:modified>
</cp:coreProperties>
</file>